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9"/>
  </p:notesMasterIdLst>
  <p:sldIdLst>
    <p:sldId id="294" r:id="rId2"/>
    <p:sldId id="276" r:id="rId3"/>
    <p:sldId id="278" r:id="rId4"/>
    <p:sldId id="298" r:id="rId5"/>
    <p:sldId id="290" r:id="rId6"/>
    <p:sldId id="272" r:id="rId7"/>
    <p:sldId id="286" r:id="rId8"/>
    <p:sldId id="287" r:id="rId9"/>
    <p:sldId id="288" r:id="rId10"/>
    <p:sldId id="289" r:id="rId11"/>
    <p:sldId id="293" r:id="rId12"/>
    <p:sldId id="295" r:id="rId13"/>
    <p:sldId id="296" r:id="rId14"/>
    <p:sldId id="266" r:id="rId15"/>
    <p:sldId id="267" r:id="rId16"/>
    <p:sldId id="268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FF00"/>
    <a:srgbClr val="F15984"/>
    <a:srgbClr val="660066"/>
    <a:srgbClr val="EEECE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84" autoAdjust="0"/>
    <p:restoredTop sz="94660"/>
  </p:normalViewPr>
  <p:slideViewPr>
    <p:cSldViewPr>
      <p:cViewPr varScale="1">
        <p:scale>
          <a:sx n="68" d="100"/>
          <a:sy n="68" d="100"/>
        </p:scale>
        <p:origin x="-1428" y="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A87593-29D0-4BE5-BC86-1AF66EEDA255}" type="datetimeFigureOut">
              <a:rPr lang="en-US" smtClean="0"/>
              <a:pPr/>
              <a:t>19-Apr-13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81325-41A1-4D2D-9FFF-9094FB5208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81325-41A1-4D2D-9FFF-9094FB52083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19-Apr-13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19-Apr-13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19-Apr-13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19-Apr-13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19-Apr-13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19-Apr-13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19-Apr-13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19-Apr-13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19-Apr-13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19-Apr-13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19-Apr-13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19-Apr-13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wedg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00"/>
            <a:ext cx="6781800" cy="1143000"/>
          </a:xfr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algn="ctr"/>
            <a:r>
              <a:rPr lang="en-US" sz="8000" b="1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8000" b="1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8000" b="1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8000" b="1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9600" b="1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images-2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10800000">
            <a:off x="457200" y="762000"/>
            <a:ext cx="1524000" cy="1141529"/>
          </a:xfrm>
        </p:spPr>
      </p:pic>
      <p:pic>
        <p:nvPicPr>
          <p:cNvPr id="6" name="Picture 5" descr="valrose2=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0" y="2667000"/>
            <a:ext cx="3713017" cy="2917372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8229600" cy="1143000"/>
          </a:xfr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bn-BD" sz="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ছবি গুলো লক্ষ্য করো </a:t>
            </a:r>
            <a:endParaRPr lang="en-US" sz="6600" dirty="0">
              <a:solidFill>
                <a:srgbClr val="FF0000"/>
              </a:solidFill>
            </a:endParaRPr>
          </a:p>
        </p:txBody>
      </p:sp>
      <p:pic>
        <p:nvPicPr>
          <p:cNvPr id="6" name="Content Placeholder 5" descr="3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905000"/>
            <a:ext cx="3810000" cy="3849511"/>
          </a:xfrm>
        </p:spPr>
      </p:pic>
      <p:pic>
        <p:nvPicPr>
          <p:cNvPr id="7" name="Picture 6" descr="3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1905000"/>
            <a:ext cx="4135772" cy="3886200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tx2">
              <a:lumMod val="60000"/>
              <a:lumOff val="40000"/>
            </a:schemeClr>
          </a:solidFill>
          <a:ln w="38100">
            <a:solidFill>
              <a:srgbClr val="C0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/>
            <a:r>
              <a:rPr lang="bn-BD" sz="5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ছবি গুলো লক্ষ্য করো </a:t>
            </a:r>
            <a:endParaRPr lang="en-US" dirty="0">
              <a:solidFill>
                <a:srgbClr val="660066"/>
              </a:solidFill>
            </a:endParaRPr>
          </a:p>
        </p:txBody>
      </p:sp>
      <p:pic>
        <p:nvPicPr>
          <p:cNvPr id="4" name="Content Placeholder 3" descr="images-m0unt ev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1905000"/>
            <a:ext cx="2971800" cy="2225981"/>
          </a:xfrm>
        </p:spPr>
      </p:pic>
      <p:pic>
        <p:nvPicPr>
          <p:cNvPr id="9" name="Picture 8" descr="index-ocean-0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1896146"/>
            <a:ext cx="3390900" cy="2113342"/>
          </a:xfrm>
          <a:prstGeom prst="rect">
            <a:avLst/>
          </a:prstGeom>
        </p:spPr>
      </p:pic>
      <p:pic>
        <p:nvPicPr>
          <p:cNvPr id="11" name="Picture 10" descr="images=gh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3000" y="4419600"/>
            <a:ext cx="3352800" cy="2113649"/>
          </a:xfrm>
          <a:prstGeom prst="rect">
            <a:avLst/>
          </a:prstGeom>
        </p:spPr>
      </p:pic>
      <p:pic>
        <p:nvPicPr>
          <p:cNvPr id="12" name="Picture 11" descr="images-gh-0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00" y="4572000"/>
            <a:ext cx="3295650" cy="1869010"/>
          </a:xfrm>
          <a:prstGeom prst="rect">
            <a:avLst/>
          </a:prstGeom>
        </p:spPr>
      </p:pic>
      <p:sp>
        <p:nvSpPr>
          <p:cNvPr id="13" name="Right Arrow 12"/>
          <p:cNvSpPr/>
          <p:nvPr/>
        </p:nvSpPr>
        <p:spPr>
          <a:xfrm>
            <a:off x="3810000" y="2743200"/>
            <a:ext cx="838200" cy="5334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6477000" y="3962400"/>
            <a:ext cx="533400" cy="4572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 rot="5400000">
            <a:off x="3867150" y="5162550"/>
            <a:ext cx="609600" cy="8763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7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770" decel="100000"/>
                                        <p:tgtEl>
                                          <p:spTgt spid="1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6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8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304800"/>
            <a:ext cx="6934200" cy="1066800"/>
          </a:xfrm>
          <a:solidFill>
            <a:schemeClr val="tx2">
              <a:lumMod val="60000"/>
              <a:lumOff val="40000"/>
            </a:schemeClr>
          </a:solidFill>
          <a:ln w="38100">
            <a:solidFill>
              <a:srgbClr val="C0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algn="ctr"/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ছবিগুলো দেখে কি বুঝতে পাচ্ছ?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index-map-g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752600"/>
            <a:ext cx="3872346" cy="3276600"/>
          </a:xfrm>
          <a:prstGeom prst="rect">
            <a:avLst/>
          </a:prstGeom>
        </p:spPr>
      </p:pic>
      <p:pic>
        <p:nvPicPr>
          <p:cNvPr id="5" name="Picture 4" descr="images-map of gh-effec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77978" y="6019800"/>
            <a:ext cx="904221" cy="838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5257800"/>
            <a:ext cx="7772400" cy="923330"/>
          </a:xfrm>
          <a:prstGeom prst="rect">
            <a:avLst/>
          </a:prstGeom>
          <a:solidFill>
            <a:srgbClr val="FFFF00"/>
          </a:solidFill>
          <a:ln w="38100">
            <a:solidFill>
              <a:srgbClr val="00FF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বাংলাদেশের ঝুকি পূর্ণ অঞ্চল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images-map of gh-effec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1676400"/>
            <a:ext cx="3352800" cy="33528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8229600" y="48768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flipV="1">
            <a:off x="5943600" y="4267200"/>
            <a:ext cx="152400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1.11111E-6 C 0.00035 -0.01574 0.00087 -0.03125 0.00105 -0.04028 C 0.00122 -0.0493 0.00296 -0.04768 0.00105 -0.05416 C -0.00086 -0.06065 -0.00694 -0.07083 -0.01041 -0.07916 C -0.01388 -0.0875 -0.01631 -0.09328 -0.01978 -0.10416 C -0.02326 -0.11504 -0.02899 -0.13449 -0.03124 -0.14444 C -0.0335 -0.1544 -0.03506 -0.16273 -0.03333 -0.16389 C -0.03159 -0.16504 -0.02517 -0.15694 -0.02083 -0.15139 C -0.01649 -0.14583 -0.0111 -0.13495 -0.00728 -0.13055 C -0.00347 -0.12616 -0.00277 -0.12569 0.00209 -0.125 C 0.00695 -0.1243 0.0165 -0.12384 0.02188 -0.12639 C 0.02726 -0.12893 0.03126 -0.13703 0.03438 -0.14028 C 0.03751 -0.14352 0.03803 -0.14398 0.04063 -0.14583 C 0.04324 -0.14768 0.04515 -0.15278 0.05001 -0.15139 C 0.05487 -0.15 0.06459 -0.14166 0.0698 -0.1375 C 0.07501 -0.13333 0.07518 -0.12963 0.08126 -0.12639 C 0.08733 -0.12315 0.09966 -0.11921 0.10626 -0.11805 C 0.11285 -0.1169 0.11598 -0.11643 0.12084 -0.11944 C 0.1257 -0.12245 0.1323 -0.12731 0.13542 -0.13611 C 0.13855 -0.14491 0.14046 -0.16203 0.13959 -0.17222 C 0.13872 -0.18241 0.129 -0.18935 0.13022 -0.19722 C 0.13143 -0.20509 0.14341 -0.21296 0.14688 -0.21944 C 0.15035 -0.22592 0.1474 -0.23194 0.15105 -0.23611 C 0.15469 -0.24028 0.16824 -0.24282 0.16876 -0.24444 C 0.16928 -0.24606 0.15678 -0.24537 0.15417 -0.24583 " pathEditMode="relative" ptsTypes="aaaaaaaaaaaaaaaaaaaaaaaaA">
                                      <p:cBhvr>
                                        <p:cTn id="42" dur="1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26 -0.00949 -0.0052 -0.01898 -0.00833 -0.02639 C -0.01145 -0.0338 -0.0158 -0.03773 -0.01875 -0.04445 C -0.0217 -0.05116 -0.02378 -0.05972 -0.02604 -0.06667 C -0.0283 -0.07361 -0.03107 -0.07917 -0.03229 -0.08611 C -0.0335 -0.09306 -0.03229 -0.09884 -0.03333 -0.10833 C -0.03437 -0.11783 -0.03559 -0.13542 -0.03854 -0.14306 C -0.04149 -0.1507 -0.04826 -0.1507 -0.05104 -0.15417 C -0.05382 -0.15764 -0.0533 -0.16111 -0.0552 -0.16389 C -0.05711 -0.16667 -0.05868 -0.16713 -0.0625 -0.17083 C -0.06632 -0.17454 -0.07395 -0.18148 -0.07812 -0.18611 C -0.08229 -0.19074 -0.08524 -0.19537 -0.0875 -0.19861 C -0.08975 -0.20185 -0.08958 -0.20093 -0.09166 -0.20556 C -0.09375 -0.21019 -0.09757 -0.2206 -0.1 -0.22639 C -0.10243 -0.23218 -0.10486 -0.23542 -0.10625 -0.24028 C -0.10764 -0.24514 -0.10798 -0.25046 -0.10833 -0.25556 C -0.10868 -0.26065 -0.10955 -0.26273 -0.10833 -0.27083 C -0.10711 -0.27894 -0.10538 -0.29398 -0.10104 -0.30417 C -0.0967 -0.31435 -0.0875 -0.325 -0.08229 -0.33195 C -0.07708 -0.33889 -0.0684 -0.34352 -0.06979 -0.34583 C -0.07118 -0.34815 -0.08159 -0.34375 -0.09062 -0.34583 C -0.09965 -0.34792 -0.11701 -0.35579 -0.12395 -0.35833 C -0.1309 -0.36088 -0.13524 -0.36389 -0.13229 -0.36111 C -0.12934 -0.35833 -0.1092 -0.35208 -0.10625 -0.34167 C -0.1033 -0.33125 -0.11354 -0.31134 -0.11458 -0.29861 C -0.11562 -0.28588 -0.1118 -0.27546 -0.1125 -0.26528 C -0.11319 -0.25509 -0.11701 -0.24375 -0.11875 -0.2375 C -0.12048 -0.23125 -0.12083 -0.23056 -0.12291 -0.22778 C -0.125 -0.225 -0.12673 -0.22662 -0.13125 -0.22083 C -0.13576 -0.21505 -0.14461 -0.19445 -0.15 -0.19306 C -0.15538 -0.19167 -0.1625 -0.20579 -0.16354 -0.2125 C -0.16458 -0.21921 -0.15295 -0.22894 -0.15625 -0.23333 C -0.15955 -0.23773 -0.17586 -0.23565 -0.18333 -0.23889 C -0.1908 -0.24213 -0.19757 -0.24861 -0.20104 -0.25278 C -0.20451 -0.25695 -0.20416 -0.25926 -0.20416 -0.26389 C -0.20416 -0.26852 -0.20173 -0.2757 -0.20104 -0.28056 C -0.20034 -0.28542 -0.19965 -0.2875 -0.2 -0.29306 C -0.20034 -0.29861 -0.20191 -0.30857 -0.20312 -0.31389 C -0.20434 -0.31921 -0.2059 -0.3206 -0.20729 -0.325 C -0.20868 -0.3294 -0.21024 -0.3338 -0.21145 -0.34028 C -0.21267 -0.34676 -0.2158 -0.35625 -0.21458 -0.36389 C -0.21336 -0.37153 -0.20607 -0.38102 -0.20416 -0.38611 C -0.20225 -0.3912 -0.20382 -0.39144 -0.20312 -0.39445 C -0.20243 -0.39745 -0.20086 -0.40255 -0.2 -0.40417 " pathEditMode="relative" ptsTypes="aaaaaaaaaaaaaaaaaaaaaaaaaaaaaaaaaaaaaaaaaaaA">
                                      <p:cBhvr>
                                        <p:cTn id="44" dur="1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121 -0.00486 -0.00226 -0.00972 0 -0.01667 C 0.00226 -0.02361 0.0125 -0.03519 0.01354 -0.04167 C 0.01459 -0.04815 0.00955 -0.04884 0.00625 -0.05556 C 0.00295 -0.06227 -0.00312 -0.07315 -0.00625 -0.08195 C -0.00937 -0.09074 -0.01076 -0.09815 -0.0125 -0.10833 C -0.01423 -0.11852 -0.01458 -0.13264 -0.01666 -0.14306 C -0.01875 -0.15347 -0.025 -0.16574 -0.025 -0.17083 C -0.025 -0.17593 -0.02048 -0.17685 -0.01666 -0.17361 C -0.01285 -0.17037 -0.00851 -0.15741 -0.00208 -0.15139 C 0.00434 -0.14537 0.01528 -0.13658 0.02188 -0.1375 C 0.02847 -0.13843 0.03316 -0.15394 0.0375 -0.15695 C 0.04184 -0.15995 0.04722 -0.15 0.04792 -0.15556 C 0.04861 -0.16111 0.04306 -0.17847 0.04167 -0.19028 C 0.04028 -0.20208 0.03976 -0.21181 0.03959 -0.22639 C 0.03941 -0.24097 0.03941 -0.26458 0.04063 -0.27778 C 0.04184 -0.29097 0.04549 -0.30695 0.04688 -0.30556 C 0.04827 -0.30417 0.04931 -0.27894 0.04896 -0.26945 C 0.04861 -0.25995 0.04514 -0.25579 0.04479 -0.24861 C 0.04445 -0.24144 0.04601 -0.23264 0.04688 -0.22639 C 0.04774 -0.22014 0.04931 -0.21667 0.05 -0.21111 C 0.0507 -0.20556 0.04965 -0.19977 0.05104 -0.19306 C 0.05243 -0.18634 0.05608 -0.17685 0.05834 -0.17083 C 0.06059 -0.16482 0.06129 -0.16042 0.06459 -0.15695 C 0.06788 -0.15347 0.07483 -0.15162 0.07813 -0.15 C 0.08143 -0.14838 0.07952 -0.14861 0.08438 -0.14722 C 0.08924 -0.14583 0.10156 -0.14398 0.10729 -0.14167 C 0.11302 -0.13935 0.11667 -0.13449 0.11875 -0.13333 " pathEditMode="relative" ptsTypes="aaaaaaaaaaaaaaaaaaaaaaaaaaaA">
                                      <p:cBhvr>
                                        <p:cTn id="46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8" grpId="0" animBg="1"/>
      <p:bldP spid="8" grpId="1" animBg="1"/>
      <p:bldP spid="10" grpId="0" animBg="1"/>
      <p:bldP spid="10" grpId="1" animBg="1"/>
      <p:bldP spid="10" grpId="2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04088"/>
            <a:ext cx="6781800" cy="1143000"/>
          </a:xfrm>
          <a:solidFill>
            <a:schemeClr val="tx2">
              <a:lumMod val="60000"/>
              <a:lumOff val="40000"/>
            </a:schemeClr>
          </a:solidFill>
          <a:ln w="38100">
            <a:solidFill>
              <a:srgbClr val="C0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pPr algn="ctr"/>
            <a:r>
              <a:rPr lang="bn-BD" sz="6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উপস্থাপন</a:t>
            </a:r>
            <a:endParaRPr lang="en-US" sz="6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bn-BD" sz="3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গ্রীনহাউজ :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শীত প্রধান দেশে অত্যাধিক ঠান্ডা থেকে সাবুজ উদ্ভিদ সমুহকে রক্ষা করার জন্য কাচের তৈরী ঘরে উদ্ভিদ জন্মানো হয় একে গ্রীনহাউস বলে।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bn-BD" sz="3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গ্রীনহাউ</a:t>
            </a:r>
            <a:r>
              <a:rPr lang="bn-BD" sz="3600" b="1" dirty="0" smtClean="0">
                <a:solidFill>
                  <a:srgbClr val="FF0000"/>
                </a:solidFill>
                <a:latin typeface="Times New Roman" pitchFamily="18" charset="0"/>
                <a:cs typeface="NikoshBAN" pitchFamily="2" charset="0"/>
              </a:rPr>
              <a:t>জ প্রতিক্রিয়া :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পৃথিবীর বায়ুমন্ডলে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CO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গ্যাস গ্রীনহাউ</a:t>
            </a:r>
            <a:r>
              <a:rPr lang="bn-BD" sz="3600" dirty="0" smtClean="0">
                <a:latin typeface="Times New Roman" pitchFamily="18" charset="0"/>
                <a:cs typeface="NikoshBAN" pitchFamily="2" charset="0"/>
              </a:rPr>
              <a:t>জ এর মত একটি স্তর তৈরী করে। ফলে ভূ-পৃষ্ট সূর্য থেকে আসা তাপের অতিরিক্ত অংশ বিকিরণ পক্রিয়ায় বায়ু মন্ডলের বাহিরে বের করে দিতে পারে না, ফলে বায়ু মন্ডল উত্তপ্ত হয় একেই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গ্রীনহাউ</a:t>
            </a:r>
            <a:r>
              <a:rPr lang="bn-BD" sz="3600" dirty="0" smtClean="0">
                <a:latin typeface="Times New Roman" pitchFamily="18" charset="0"/>
                <a:cs typeface="NikoshBAN" pitchFamily="2" charset="0"/>
              </a:rPr>
              <a:t>জ প্রতিক্রিয়া বলে।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219200" y="1143000"/>
            <a:ext cx="7239000" cy="1295400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0000"/>
            </a:schemeClr>
          </a:solidFill>
          <a:ln w="28575"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8000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19200" y="3429000"/>
            <a:ext cx="7315200" cy="3124200"/>
          </a:xfrm>
          <a:solidFill>
            <a:schemeClr val="accent3">
              <a:lumMod val="60000"/>
              <a:lumOff val="40000"/>
            </a:schemeClr>
          </a:solidFill>
          <a:ln w="57150">
            <a:solidFill>
              <a:srgbClr val="F15984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>
              <a:buNone/>
            </a:pPr>
            <a:r>
              <a:rPr lang="bn-BD" sz="4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দল: ক) </a:t>
            </a:r>
            <a:r>
              <a:rPr lang="bn-BD" sz="44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গ্রীনহাউজ গ্যাস কি? উক্ত</a:t>
            </a:r>
            <a:r>
              <a:rPr lang="en-US" sz="4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44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গ্যাসের      </a:t>
            </a:r>
          </a:p>
          <a:p>
            <a:pPr>
              <a:buNone/>
            </a:pPr>
            <a:r>
              <a:rPr lang="bn-BD" sz="44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  ক্ষতিকর</a:t>
            </a:r>
            <a:r>
              <a:rPr lang="en-US" sz="44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প্রভাব ব্যাখ্যা কর।</a:t>
            </a:r>
          </a:p>
          <a:p>
            <a:pPr>
              <a:buNone/>
            </a:pPr>
            <a:r>
              <a:rPr lang="bn-BD" sz="4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দল: খ) </a:t>
            </a:r>
            <a:r>
              <a:rPr lang="bn-BD" sz="40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গীনহাউজ প্রতিক্রিয়ার ক্ষতিকর প্রভাব  ব্যাখ্যা কর।</a:t>
            </a:r>
          </a:p>
          <a:p>
            <a:pPr>
              <a:buNone/>
            </a:pPr>
            <a:endParaRPr lang="bn-BD" sz="4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391400" cy="1143000"/>
          </a:xfrm>
          <a:solidFill>
            <a:schemeClr val="bg1">
              <a:lumMod val="85000"/>
            </a:schemeClr>
          </a:solidFill>
          <a:ln w="38100">
            <a:solidFill>
              <a:srgbClr val="C0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 algn="l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         </a:t>
            </a:r>
            <a:r>
              <a:rPr lang="bn-BD" sz="7200" b="1" dirty="0" smtClean="0">
                <a:latin typeface="NikoshBAN" pitchFamily="2" charset="0"/>
                <a:cs typeface="NikoshBAN" pitchFamily="2" charset="0"/>
              </a:rPr>
              <a:t> মূল্যায়ন</a:t>
            </a:r>
            <a:endParaRPr lang="en-US" sz="7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05000"/>
            <a:ext cx="7391400" cy="4419600"/>
          </a:xfrm>
          <a:solidFill>
            <a:schemeClr val="accent1"/>
          </a:solidFill>
          <a:ln w="38100">
            <a:solidFill>
              <a:srgbClr val="000099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>
              <a:buNone/>
            </a:pPr>
            <a:endParaRPr lang="bn-BD" sz="2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1)</a:t>
            </a:r>
            <a:r>
              <a:rPr lang="bn-BD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গ্রীনহাউজ  বলতে কি বোঝ?</a:t>
            </a:r>
          </a:p>
          <a:p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২) গ্রীনহাউজ প্রতিক্রিয়া </a:t>
            </a:r>
            <a:r>
              <a:rPr lang="bn-IN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কাকে বলে? </a:t>
            </a:r>
            <a:r>
              <a:rPr lang="bn-BD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</a:t>
            </a:r>
          </a:p>
          <a:p>
            <a:r>
              <a:rPr lang="bn-BD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৩) গ্রীনহাউজ প্রতিক্রিয়ার </a:t>
            </a:r>
            <a:r>
              <a:rPr lang="bn-IN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দুটি </a:t>
            </a:r>
            <a:r>
              <a:rPr lang="bn-BD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ফলাফল </a:t>
            </a:r>
            <a:r>
              <a:rPr lang="bn-IN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বল।</a:t>
            </a:r>
          </a:p>
          <a:p>
            <a:r>
              <a:rPr lang="bn-BD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৪) বর্তমান বিশ্ব</a:t>
            </a:r>
            <a:r>
              <a:rPr lang="bn-IN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পরিবেশে </a:t>
            </a:r>
            <a:r>
              <a:rPr lang="bn-BD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গ্রীনহাউজ </a:t>
            </a:r>
            <a:r>
              <a:rPr lang="en-US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sz="4000" b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</a:t>
            </a:r>
            <a:r>
              <a:rPr lang="bn-BD" sz="4000" b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প্রতিক্রিয়া </a:t>
            </a:r>
            <a:r>
              <a:rPr lang="bn-IN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সম্পর্কে তোমার মতামত বল। </a:t>
            </a:r>
            <a:r>
              <a:rPr lang="bn-BD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</a:t>
            </a:r>
          </a:p>
          <a:p>
            <a:pPr>
              <a:buNone/>
            </a:pPr>
            <a:r>
              <a:rPr lang="bn-BD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      </a:t>
            </a:r>
          </a:p>
          <a:p>
            <a:pPr>
              <a:buNone/>
            </a:pPr>
            <a:endParaRPr lang="bn-BD" sz="60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sz="40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40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447800"/>
            <a:ext cx="8077200" cy="1143000"/>
          </a:xfrm>
          <a:solidFill>
            <a:srgbClr val="F15984"/>
          </a:solidFill>
          <a:ln w="5715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pPr algn="l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             </a:t>
            </a:r>
            <a:r>
              <a:rPr lang="bn-BD" sz="8800" b="1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8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971800"/>
            <a:ext cx="8077200" cy="1524001"/>
          </a:xfrm>
          <a:solidFill>
            <a:srgbClr val="00B0F0"/>
          </a:solidFill>
          <a:ln w="57150">
            <a:solidFill>
              <a:srgbClr val="7030A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>
              <a:buNone/>
            </a:pP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গ্রীনহাউজ প্রতিক্রিয়ায় বাংলাদেশ কতটা হুমকির সম্মূখীন তা ব্যাখ্যা কর।</a:t>
            </a:r>
            <a:endParaRPr lang="bn-BD" sz="4000" dirty="0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57200"/>
            <a:ext cx="6858000" cy="1295400"/>
          </a:xfr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r>
              <a:rPr lang="bn-BD" sz="6600" b="1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   </a:t>
            </a:r>
            <a:r>
              <a:rPr lang="bn-BD" sz="115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ধ</a:t>
            </a:r>
            <a:r>
              <a:rPr lang="bn-BD" sz="115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ন্য</a:t>
            </a:r>
            <a:r>
              <a:rPr lang="bn-BD" sz="115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bn-BD" sz="11500" b="1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দ</a:t>
            </a:r>
            <a:endParaRPr lang="en-US" sz="11500" b="1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bn-BD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Beautiful Animated Flowers (4)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828800"/>
            <a:ext cx="6858000" cy="4419600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85800"/>
            <a:ext cx="8077200" cy="4955203"/>
          </a:xfrm>
          <a:prstGeom prst="rect">
            <a:avLst/>
          </a:prstGeom>
          <a:ln w="57150">
            <a:solidFill>
              <a:srgbClr val="C0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514350" indent="-514350" algn="ctr"/>
            <a:r>
              <a:rPr lang="bn-BD" sz="9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 পরিচিতি </a:t>
            </a:r>
          </a:p>
          <a:p>
            <a:pPr marL="1428750" lvl="2" indent="-514350"/>
            <a:r>
              <a:rPr lang="en-US" sz="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মোঃ আবু রায়হান</a:t>
            </a:r>
            <a:endParaRPr lang="en-US" sz="66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1428750" lvl="2" indent="-514350"/>
            <a:r>
              <a:rPr lang="en-US" sz="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সহকারী শিক্ষক (বিজ্ঞান)</a:t>
            </a:r>
          </a:p>
          <a:p>
            <a:pPr algn="ctr"/>
            <a:r>
              <a:rPr lang="bn-BD" sz="4400" b="1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শার্শা পাইলট মাধ্যমিক বিদ্যালয়</a:t>
            </a:r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BD" sz="44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শার্শা</a:t>
            </a:r>
            <a:r>
              <a:rPr lang="en-US" sz="44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bn-BD" sz="44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যশোর 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PH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5600" y="2057400"/>
            <a:ext cx="1463040" cy="1828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7800" y="228600"/>
            <a:ext cx="5943600" cy="1569660"/>
          </a:xfrm>
          <a:prstGeom prst="rect">
            <a:avLst/>
          </a:prstGeom>
          <a:solidFill>
            <a:srgbClr val="00B0F0"/>
          </a:solidFill>
          <a:ln w="381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9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9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1981200"/>
            <a:ext cx="5943600" cy="1107996"/>
          </a:xfrm>
          <a:prstGeom prst="rect">
            <a:avLst/>
          </a:prstGeom>
          <a:solidFill>
            <a:schemeClr val="accent3">
              <a:lumMod val="75000"/>
            </a:schemeClr>
          </a:solidFill>
          <a:ln w="38100">
            <a:solidFill>
              <a:srgbClr val="7030A0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বিষয়: সাধারণ বিজ্ঞান</a:t>
            </a:r>
            <a:endParaRPr lang="en-US" sz="6600" b="1" dirty="0">
              <a:solidFill>
                <a:srgbClr val="660066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47800" y="4419600"/>
            <a:ext cx="5943600" cy="1107996"/>
          </a:xfrm>
          <a:prstGeom prst="rect">
            <a:avLst/>
          </a:prstGeom>
          <a:solidFill>
            <a:schemeClr val="accent3">
              <a:lumMod val="75000"/>
            </a:schemeClr>
          </a:solidFill>
          <a:ln w="38100">
            <a:solidFill>
              <a:srgbClr val="7030A0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অধ্যায়: দশম</a:t>
            </a:r>
            <a:endParaRPr lang="en-US" sz="6600" b="1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47800" y="3200400"/>
            <a:ext cx="5943600" cy="1107996"/>
          </a:xfrm>
          <a:prstGeom prst="rect">
            <a:avLst/>
          </a:prstGeom>
          <a:solidFill>
            <a:schemeClr val="accent3">
              <a:lumMod val="75000"/>
            </a:schemeClr>
          </a:solidFill>
          <a:ln w="38100">
            <a:solidFill>
              <a:srgbClr val="7030A0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শ্রেণী: দশম</a:t>
            </a:r>
            <a:endParaRPr lang="en-US" sz="6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47800" y="5750004"/>
            <a:ext cx="5943600" cy="1107996"/>
          </a:xfrm>
          <a:prstGeom prst="rect">
            <a:avLst/>
          </a:prstGeom>
          <a:solidFill>
            <a:schemeClr val="accent3">
              <a:lumMod val="75000"/>
            </a:schemeClr>
          </a:solidFill>
          <a:ln w="38100">
            <a:solidFill>
              <a:srgbClr val="7030A0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সময়: ৫০ মিনিট</a:t>
            </a:r>
            <a:endParaRPr lang="en-US" sz="6600" b="1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5105400"/>
            <a:ext cx="7620000" cy="1446550"/>
          </a:xfrm>
          <a:prstGeom prst="rect">
            <a:avLst/>
          </a:prstGeom>
          <a:solidFill>
            <a:schemeClr val="accent2"/>
          </a:solidFill>
          <a:ln w="57150">
            <a:solidFill>
              <a:srgbClr val="F15984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৩)</a:t>
            </a:r>
            <a:r>
              <a:rPr lang="en-US" sz="4400" b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গ্রীনহাউজ </a:t>
            </a:r>
            <a:r>
              <a:rPr lang="bn-BD" sz="4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প্রতিক্রিয়া এর ফলাফল কি তা</a:t>
            </a:r>
          </a:p>
          <a:p>
            <a:r>
              <a:rPr lang="bn-BD" sz="4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   বিশ্লেষণ করতে পারবে।   </a:t>
            </a:r>
            <a:endParaRPr lang="en-US" sz="44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228600"/>
            <a:ext cx="7620000" cy="1323439"/>
          </a:xfrm>
          <a:prstGeom prst="rect">
            <a:avLst/>
          </a:prstGeom>
          <a:solidFill>
            <a:srgbClr val="92D050"/>
          </a:solidFill>
          <a:ln w="57150">
            <a:solidFill>
              <a:srgbClr val="6600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8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শিখনফল </a:t>
            </a:r>
            <a:endParaRPr lang="en-US" sz="8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1753850"/>
            <a:ext cx="7620000" cy="1446550"/>
          </a:xfrm>
          <a:prstGeom prst="rect">
            <a:avLst/>
          </a:prstGeom>
          <a:ln w="57150">
            <a:solidFill>
              <a:srgbClr val="00FF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1)</a:t>
            </a:r>
            <a:r>
              <a:rPr lang="bn-BD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গ্রীনহাউজ কাকে বলে তা বলতে </a:t>
            </a:r>
          </a:p>
          <a:p>
            <a:r>
              <a:rPr lang="bn-BD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পারবে।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381851"/>
            <a:ext cx="7620000" cy="1600438"/>
          </a:xfrm>
          <a:prstGeom prst="rect">
            <a:avLst/>
          </a:prstGeom>
          <a:solidFill>
            <a:srgbClr val="7030A0"/>
          </a:solidFill>
          <a:ln w="57150">
            <a:solidFill>
              <a:srgbClr val="F15984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২) গ্রীনহাউজ প্রতিক্রিয়া কি তা ব্যাখ্যা     </a:t>
            </a:r>
          </a:p>
          <a:p>
            <a:r>
              <a:rPr lang="bn-BD" sz="4000" b="1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   করতে পারবে।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3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3962400"/>
            <a:ext cx="3810000" cy="2482284"/>
          </a:xfrm>
          <a:prstGeom prst="rect">
            <a:avLst/>
          </a:prstGeom>
        </p:spPr>
      </p:pic>
      <p:pic>
        <p:nvPicPr>
          <p:cNvPr id="7" name="Picture 6" descr="4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1600200"/>
            <a:ext cx="3810000" cy="2209800"/>
          </a:xfrm>
          <a:prstGeom prst="rect">
            <a:avLst/>
          </a:prstGeom>
        </p:spPr>
      </p:pic>
      <p:pic>
        <p:nvPicPr>
          <p:cNvPr id="8" name="Picture 7" descr="36.jpg"/>
          <p:cNvPicPr>
            <a:picLocks noChangeAspect="1"/>
          </p:cNvPicPr>
          <p:nvPr/>
        </p:nvPicPr>
        <p:blipFill>
          <a:blip r:embed="rId4"/>
          <a:srcRect t="9835"/>
          <a:stretch>
            <a:fillRect/>
          </a:stretch>
        </p:blipFill>
        <p:spPr>
          <a:xfrm>
            <a:off x="4953000" y="4038600"/>
            <a:ext cx="3810000" cy="2438400"/>
          </a:xfrm>
          <a:prstGeom prst="rect">
            <a:avLst/>
          </a:prstGeom>
        </p:spPr>
      </p:pic>
      <p:pic>
        <p:nvPicPr>
          <p:cNvPr id="9" name="Picture 8" descr="gh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" y="1524000"/>
            <a:ext cx="3810000" cy="220980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1143000"/>
          </a:xfrm>
          <a:solidFill>
            <a:schemeClr val="accent2"/>
          </a:solidFill>
          <a:ln w="38100">
            <a:solidFill>
              <a:srgbClr val="C0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55500" dist="508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algn="ctr"/>
            <a:r>
              <a:rPr lang="bn-BD" sz="6600" b="1" dirty="0" smtClean="0">
                <a:latin typeface="NikoshBAN" pitchFamily="2" charset="0"/>
                <a:cs typeface="NikoshBAN" pitchFamily="2" charset="0"/>
              </a:rPr>
              <a:t>ছবি গুলো লক্ষ্য করো </a:t>
            </a:r>
            <a:endParaRPr lang="en-US" sz="66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762000"/>
            <a:ext cx="6477000" cy="1905000"/>
          </a:xfrm>
          <a:solidFill>
            <a:schemeClr val="accent3"/>
          </a:solidFill>
          <a:ln w="38100">
            <a:solidFill>
              <a:srgbClr val="C0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r>
              <a:rPr lang="bn-BD" sz="8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bn-BD" sz="9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আজকের পাঠ</a:t>
            </a:r>
            <a:endParaRPr lang="en-US" sz="88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ross 3"/>
          <p:cNvSpPr/>
          <p:nvPr/>
        </p:nvSpPr>
        <p:spPr>
          <a:xfrm>
            <a:off x="-17373600" y="1143000"/>
            <a:ext cx="7848600" cy="2514600"/>
          </a:xfrm>
          <a:prstGeom prst="plus">
            <a:avLst/>
          </a:prstGeom>
          <a:solidFill>
            <a:srgbClr val="00FF00"/>
          </a:solidFill>
          <a:ln w="28575">
            <a:solidFill>
              <a:srgbClr val="7030A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bn-BD" sz="8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গ্রীনহাউজ</a:t>
            </a:r>
            <a:endParaRPr lang="bn-BD" sz="8800" dirty="0" smtClean="0">
              <a:solidFill>
                <a:srgbClr val="7030A0"/>
              </a:solidFill>
            </a:endParaRPr>
          </a:p>
        </p:txBody>
      </p:sp>
      <p:sp>
        <p:nvSpPr>
          <p:cNvPr id="8" name="Up Arrow 7"/>
          <p:cNvSpPr/>
          <p:nvPr/>
        </p:nvSpPr>
        <p:spPr>
          <a:xfrm>
            <a:off x="685800" y="2895600"/>
            <a:ext cx="8382000" cy="3429000"/>
          </a:xfrm>
          <a:prstGeom prst="upArrow">
            <a:avLst>
              <a:gd name="adj1" fmla="val 80665"/>
              <a:gd name="adj2" fmla="val 50000"/>
            </a:avLst>
          </a:prstGeom>
          <a:solidFill>
            <a:srgbClr val="00FF00"/>
          </a:solidFill>
          <a:ln w="57150">
            <a:solidFill>
              <a:srgbClr val="66006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bn-BD" sz="60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গ্রীনহাউজ</a:t>
            </a:r>
            <a:r>
              <a:rPr lang="bn-BD" sz="60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প্রতিক্রিয়া</a:t>
            </a:r>
            <a:endParaRPr lang="bn-BD" sz="6000" dirty="0" smtClean="0">
              <a:solidFill>
                <a:srgbClr val="660066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7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686800" cy="1143000"/>
          </a:xfrm>
          <a:solidFill>
            <a:schemeClr val="accent2"/>
          </a:solidFill>
          <a:ln w="38100">
            <a:solidFill>
              <a:srgbClr val="C0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6350" stA="50000" endA="300" endPos="55500" dist="508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algn="ctr"/>
            <a:r>
              <a:rPr lang="bn-BD" sz="6600" b="1" dirty="0" smtClean="0">
                <a:latin typeface="NikoshBAN" pitchFamily="2" charset="0"/>
                <a:cs typeface="NikoshBAN" pitchFamily="2" charset="0"/>
              </a:rPr>
              <a:t>ছবি গুলো দেখ</a:t>
            </a:r>
            <a:endParaRPr lang="en-US" sz="66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index-o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981200"/>
            <a:ext cx="2562432" cy="1714500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>
            <a:off x="2819400" y="2590800"/>
            <a:ext cx="457200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orest-0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2800" y="1981200"/>
            <a:ext cx="2590800" cy="1762125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6019800" y="2590800"/>
            <a:ext cx="457200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images-1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1981200"/>
            <a:ext cx="2466975" cy="1847850"/>
          </a:xfrm>
          <a:prstGeom prst="rect">
            <a:avLst/>
          </a:prstGeom>
        </p:spPr>
      </p:pic>
      <p:sp>
        <p:nvSpPr>
          <p:cNvPr id="9" name="Down Arrow 8"/>
          <p:cNvSpPr/>
          <p:nvPr/>
        </p:nvSpPr>
        <p:spPr>
          <a:xfrm>
            <a:off x="7772400" y="3886200"/>
            <a:ext cx="484632" cy="2286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index-desert-05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52800" y="4114800"/>
            <a:ext cx="2466975" cy="1847850"/>
          </a:xfrm>
          <a:prstGeom prst="rect">
            <a:avLst/>
          </a:prstGeom>
        </p:spPr>
      </p:pic>
      <p:sp>
        <p:nvSpPr>
          <p:cNvPr id="11" name="Down Arrow 10"/>
          <p:cNvSpPr/>
          <p:nvPr/>
        </p:nvSpPr>
        <p:spPr>
          <a:xfrm rot="5400000">
            <a:off x="6006084" y="4738116"/>
            <a:ext cx="484632" cy="4572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images-d-09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53200" y="4191000"/>
            <a:ext cx="2466975" cy="1847850"/>
          </a:xfrm>
          <a:prstGeom prst="rect">
            <a:avLst/>
          </a:prstGeom>
        </p:spPr>
      </p:pic>
      <p:pic>
        <p:nvPicPr>
          <p:cNvPr id="13" name="Picture 12" descr="images-d-07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4800" y="4191000"/>
            <a:ext cx="2466975" cy="1847850"/>
          </a:xfrm>
          <a:prstGeom prst="rect">
            <a:avLst/>
          </a:prstGeom>
        </p:spPr>
      </p:pic>
      <p:sp>
        <p:nvSpPr>
          <p:cNvPr id="14" name="Down Arrow 13"/>
          <p:cNvSpPr/>
          <p:nvPr/>
        </p:nvSpPr>
        <p:spPr>
          <a:xfrm rot="5400000">
            <a:off x="2805684" y="4738116"/>
            <a:ext cx="484632" cy="457200"/>
          </a:xfrm>
          <a:prstGeom prst="downArrow">
            <a:avLst>
              <a:gd name="adj1" fmla="val 75157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28600" y="6211669"/>
            <a:ext cx="8686800" cy="646331"/>
          </a:xfrm>
          <a:prstGeom prst="rect">
            <a:avLst/>
          </a:prstGeom>
          <a:solidFill>
            <a:srgbClr val="00B0F0"/>
          </a:solidFill>
          <a:ln w="28575">
            <a:solidFill>
              <a:srgbClr val="C0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মরূ</a:t>
            </a:r>
            <a:r>
              <a:rPr lang="bn-IN" sz="3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করণ প্রক্রিয়া</a:t>
            </a:r>
            <a:endParaRPr lang="en-US" sz="36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7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8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0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9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1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77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770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0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2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8" presetClass="entr" presetSubtype="12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8" presetClass="entr" presetSubtype="12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8" presetClass="entr" presetSubtype="12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8" presetClass="entr" presetSubtype="12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8" presetClass="entr" presetSubtype="12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77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6" dur="770" decel="100000"/>
                                        <p:tgtEl>
                                          <p:spTgt spid="1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8" dur="77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0" dur="77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7" grpId="0" animBg="1"/>
      <p:bldP spid="7" grpId="1" animBg="1"/>
      <p:bldP spid="9" grpId="0" animBg="1"/>
      <p:bldP spid="9" grpId="1" animBg="1"/>
      <p:bldP spid="11" grpId="0" animBg="1"/>
      <p:bldP spid="11" grpId="1" animBg="1"/>
      <p:bldP spid="14" grpId="0" animBg="1"/>
      <p:bldP spid="14" grpId="1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  <a:ln w="3810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bn-BD" sz="6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ছবি গুলো দেখ</a:t>
            </a:r>
            <a:endParaRPr lang="en-US" sz="6600" b="1" dirty="0">
              <a:solidFill>
                <a:srgbClr val="7030A0"/>
              </a:solidFill>
            </a:endParaRPr>
          </a:p>
        </p:txBody>
      </p:sp>
      <p:pic>
        <p:nvPicPr>
          <p:cNvPr id="3" name="Picture 2" descr="index-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057400"/>
            <a:ext cx="2743200" cy="1828800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>
            <a:off x="3048000" y="2743200"/>
            <a:ext cx="457200" cy="5334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images-CO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4800600"/>
            <a:ext cx="2495550" cy="1838325"/>
          </a:xfrm>
          <a:prstGeom prst="rect">
            <a:avLst/>
          </a:prstGeom>
        </p:spPr>
      </p:pic>
      <p:pic>
        <p:nvPicPr>
          <p:cNvPr id="6" name="Picture 5" descr="images-0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3200" y="2057401"/>
            <a:ext cx="2286000" cy="193167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 flipH="1">
            <a:off x="6096000" y="2743200"/>
            <a:ext cx="381000" cy="5334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5160218" flipH="1">
            <a:off x="4612456" y="3961106"/>
            <a:ext cx="402484" cy="7620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ndex-0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5200" y="2286000"/>
            <a:ext cx="2590800" cy="1695450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385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385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6" dur="385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8" dur="385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7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5" presetClass="entr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5" presetClass="entr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5" presetClass="entr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4" grpId="1" animBg="1"/>
      <p:bldP spid="7" grpId="0" animBg="1"/>
      <p:bldP spid="7" grpId="1" animBg="1"/>
      <p:bldP spid="8" grpId="0" animBg="1"/>
      <p:bldP spid="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2057400"/>
            <a:ext cx="4343400" cy="2819400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  <a:ln w="3810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bn-BD" sz="6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ছবি গুলো দেখ</a:t>
            </a:r>
            <a:endParaRPr lang="en-US" sz="6600" b="1" dirty="0">
              <a:solidFill>
                <a:srgbClr val="7030A0"/>
              </a:solidFill>
            </a:endParaRPr>
          </a:p>
        </p:txBody>
      </p:sp>
      <p:pic>
        <p:nvPicPr>
          <p:cNvPr id="5" name="Picture 4" descr="1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2057400"/>
            <a:ext cx="3840244" cy="2819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81200" y="5410200"/>
            <a:ext cx="5181600" cy="76944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bn-BD" sz="4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গ্রীনহাউজ</a:t>
            </a:r>
            <a:r>
              <a:rPr lang="bn-BD" sz="44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প্রতিক্রিয়া</a:t>
            </a:r>
            <a:endParaRPr lang="bn-BD" sz="4400" dirty="0" smtClean="0">
              <a:solidFill>
                <a:srgbClr val="660066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71600" y="2819400"/>
            <a:ext cx="6858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76600" y="2819400"/>
            <a:ext cx="838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352800" y="4343400"/>
            <a:ext cx="914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2688</TotalTime>
  <Words>271</Words>
  <Application>Microsoft Office PowerPoint</Application>
  <PresentationFormat>On-screen Show (4:3)</PresentationFormat>
  <Paragraphs>53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  স্বাগতম</vt:lpstr>
      <vt:lpstr>Slide 2</vt:lpstr>
      <vt:lpstr>Slide 3</vt:lpstr>
      <vt:lpstr>Slide 4</vt:lpstr>
      <vt:lpstr>ছবি গুলো লক্ষ্য করো </vt:lpstr>
      <vt:lpstr>   আজকের পাঠ</vt:lpstr>
      <vt:lpstr>ছবি গুলো দেখ</vt:lpstr>
      <vt:lpstr>ছবি গুলো দেখ</vt:lpstr>
      <vt:lpstr>ছবি গুলো দেখ</vt:lpstr>
      <vt:lpstr>ছবি গুলো লক্ষ্য করো </vt:lpstr>
      <vt:lpstr>ছবি গুলো লক্ষ্য করো </vt:lpstr>
      <vt:lpstr>ছবিগুলো দেখে কি বুঝতে পাচ্ছ?</vt:lpstr>
      <vt:lpstr>উপস্থাপন</vt:lpstr>
      <vt:lpstr>Slide 14</vt:lpstr>
      <vt:lpstr>          মূল্যায়ন</vt:lpstr>
      <vt:lpstr>              বাড়ির কাজ</vt:lpstr>
      <vt:lpstr>        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Doel-1612i3</dc:creator>
  <cp:lastModifiedBy>Administrator</cp:lastModifiedBy>
  <cp:revision>443</cp:revision>
  <dcterms:created xsi:type="dcterms:W3CDTF">2006-08-16T00:00:00Z</dcterms:created>
  <dcterms:modified xsi:type="dcterms:W3CDTF">2013-04-19T09:41:47Z</dcterms:modified>
</cp:coreProperties>
</file>